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7"/>
  </p:notesMasterIdLst>
  <p:handoutMasterIdLst>
    <p:handoutMasterId r:id="rId38"/>
  </p:handoutMasterIdLst>
  <p:sldIdLst>
    <p:sldId id="268" r:id="rId5"/>
    <p:sldId id="271" r:id="rId6"/>
    <p:sldId id="270" r:id="rId7"/>
    <p:sldId id="30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302" r:id="rId17"/>
    <p:sldId id="280" r:id="rId18"/>
    <p:sldId id="281" r:id="rId19"/>
    <p:sldId id="30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8" r:id="rId34"/>
    <p:sldId id="299" r:id="rId35"/>
    <p:sldId id="297" r:id="rId3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35" autoAdjust="0"/>
    <p:restoredTop sz="94619" autoAdjust="0"/>
  </p:normalViewPr>
  <p:slideViewPr>
    <p:cSldViewPr snapToGrid="0">
      <p:cViewPr varScale="1">
        <p:scale>
          <a:sx n="69" d="100"/>
          <a:sy n="69" d="100"/>
        </p:scale>
        <p:origin x="5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8AD33-3B6B-45DD-9786-2673822C9FC6}" type="datetime1">
              <a:rPr lang="es-ES" smtClean="0"/>
              <a:t>11/12/2022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D29FE-9B3A-4EF6-A1E9-3FF1756EB68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22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EF1FA-706A-4ED2-8B3B-A9130C6E6C18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219F5-0917-4001-B3B3-3C8C5A6C587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95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219F5-0917-4001-B3B3-3C8C5A6C5874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5339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A89014-7027-4548-B92E-13F64C2EFDBC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E2C8F3-4495-4F79-95D7-640B0D470521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2F6605-680D-4747-8EC6-9F703FAF6C1B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66F08-F469-4AF0-947B-8156F031A5BD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527FB9-9C9E-4B97-93B1-4E28B4442AAF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DB97E-A2CB-45EC-963E-E87AC0A5C040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75E34E-28AD-4834-B929-5F96DEB45810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ED0243A6-8616-4596-9935-235B5FF95528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D63186A6-0C55-4BC3-8306-6DFF45BE07D0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2B8E5FA-6325-4536-A28B-1D6795C69172}" type="datetime1">
              <a:rPr lang="es-ES" noProof="0" smtClean="0"/>
              <a:t>11/12/2022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ángulo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4456" y="108642"/>
            <a:ext cx="4790817" cy="2001466"/>
          </a:xfrm>
        </p:spPr>
        <p:txBody>
          <a:bodyPr rtlCol="0">
            <a:noAutofit/>
          </a:bodyPr>
          <a:lstStyle/>
          <a:p>
            <a:pPr algn="ctr"/>
            <a:r>
              <a:rPr lang="es-MX" sz="5400" b="1" i="0" dirty="0">
                <a:solidFill>
                  <a:srgbClr val="333333"/>
                </a:solidFill>
                <a:effectLst/>
                <a:latin typeface="Raleway" pitchFamily="2" charset="0"/>
              </a:rPr>
              <a:t>Ingeniería en  software</a:t>
            </a:r>
            <a:endParaRPr lang="es-ES" sz="54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558" y="5097000"/>
            <a:ext cx="6269347" cy="1513003"/>
          </a:xfrm>
        </p:spPr>
        <p:txBody>
          <a:bodyPr rtlCol="0">
            <a:noAutofit/>
          </a:bodyPr>
          <a:lstStyle/>
          <a:p>
            <a:pPr rtl="0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EIMY LU-RUHAMA Cruz Rodríguez (19051114)</a:t>
            </a:r>
          </a:p>
          <a:p>
            <a:pPr rtl="0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Alexis Prado Castro (19051178)</a:t>
            </a:r>
          </a:p>
          <a:p>
            <a:pPr rtl="0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Braulio Humberto Dávila Saucedo (1905115)</a:t>
            </a:r>
          </a:p>
          <a:p>
            <a:pPr rtl="0"/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Mario Orlando Torres Salazar (19051220)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7577530" y="-36"/>
            <a:ext cx="4614470" cy="4236133"/>
          </a:xfrm>
          <a:prstGeom prst="rtTriangle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A8E8FB88-9D9A-2F3F-946B-1BCC57D15AE2}"/>
              </a:ext>
            </a:extLst>
          </p:cNvPr>
          <p:cNvSpPr txBox="1">
            <a:spLocks/>
          </p:cNvSpPr>
          <p:nvPr/>
        </p:nvSpPr>
        <p:spPr>
          <a:xfrm>
            <a:off x="1949376" y="2571916"/>
            <a:ext cx="6269347" cy="663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>
                <a:solidFill>
                  <a:srgbClr val="333333"/>
                </a:solidFill>
                <a:latin typeface="Raleway" pitchFamily="2" charset="0"/>
              </a:rPr>
              <a:t>Ing. Eduardo Fernández Chávez</a:t>
            </a:r>
            <a:endParaRPr lang="es-E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4A89DDC-7A85-DBD5-1AE6-4FA902CD32BD}"/>
              </a:ext>
            </a:extLst>
          </p:cNvPr>
          <p:cNvSpPr txBox="1">
            <a:spLocks/>
          </p:cNvSpPr>
          <p:nvPr/>
        </p:nvSpPr>
        <p:spPr>
          <a:xfrm>
            <a:off x="1348428" y="3954390"/>
            <a:ext cx="6269347" cy="10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accent2"/>
                </a:solidFill>
                <a:latin typeface="Arial Black" panose="020B0A04020102020204" pitchFamily="34" charset="0"/>
              </a:rPr>
              <a:t>Hotel “Posada Favela”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506498-3109-5DB9-91EF-AAACCE2E04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9144" y="3589071"/>
            <a:ext cx="3979426" cy="30760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4E652A-5B0D-B371-983A-D3808E975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90804" y="94601"/>
            <a:ext cx="2215011" cy="2033404"/>
          </a:xfrm>
          <a:prstGeom prst="rtTriangle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B6FA1ECF-4120-D19F-8A24-AD81D4D98AEB}"/>
              </a:ext>
            </a:extLst>
          </p:cNvPr>
          <p:cNvSpPr txBox="1">
            <a:spLocks/>
          </p:cNvSpPr>
          <p:nvPr/>
        </p:nvSpPr>
        <p:spPr>
          <a:xfrm>
            <a:off x="10447971" y="6426540"/>
            <a:ext cx="2332838" cy="662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b="1" dirty="0">
                <a:solidFill>
                  <a:srgbClr val="333333"/>
                </a:solidFill>
                <a:latin typeface="Raleway" pitchFamily="2" charset="0"/>
              </a:rPr>
              <a:t>12/12/2022</a:t>
            </a:r>
            <a:endParaRPr lang="es-E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2D0B83-E44E-66A8-B17D-DD54C165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31" y="831743"/>
            <a:ext cx="6890738" cy="524939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B2D6F33-0CAA-EC6D-1540-7A73106AF32A}"/>
              </a:ext>
            </a:extLst>
          </p:cNvPr>
          <p:cNvSpPr txBox="1"/>
          <p:nvPr/>
        </p:nvSpPr>
        <p:spPr>
          <a:xfrm>
            <a:off x="374478" y="308523"/>
            <a:ext cx="447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Planificación del proyecto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3370066786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09F8F2-0186-2768-B6C4-E329A326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73" y="831743"/>
            <a:ext cx="7145156" cy="53458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9CDC002-E4B9-A31D-9DC6-C0B63767F4CB}"/>
              </a:ext>
            </a:extLst>
          </p:cNvPr>
          <p:cNvSpPr txBox="1"/>
          <p:nvPr/>
        </p:nvSpPr>
        <p:spPr>
          <a:xfrm>
            <a:off x="374478" y="308523"/>
            <a:ext cx="447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Planificación del proyecto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276811802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5C7151-3A56-9EAE-362C-5DB78FBE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91" y="931001"/>
            <a:ext cx="6619870" cy="499599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23D811F-B5FA-EA4C-2FFE-5F043E949C16}"/>
              </a:ext>
            </a:extLst>
          </p:cNvPr>
          <p:cNvSpPr txBox="1"/>
          <p:nvPr/>
        </p:nvSpPr>
        <p:spPr>
          <a:xfrm>
            <a:off x="374478" y="308523"/>
            <a:ext cx="447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Planificación del proyecto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3121753096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DA11-32FF-FCCF-AFFB-897D5280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4" y="1657052"/>
            <a:ext cx="4076017" cy="2093975"/>
          </a:xfrm>
        </p:spPr>
        <p:txBody>
          <a:bodyPr anchor="b">
            <a:normAutofit/>
          </a:bodyPr>
          <a:lstStyle/>
          <a:p>
            <a:r>
              <a:rPr lang="es-MX" sz="4000" b="1" dirty="0"/>
              <a:t>8. Aspectos de análisis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892924-0E6E-B581-C9E4-9961662C1AA1}"/>
              </a:ext>
            </a:extLst>
          </p:cNvPr>
          <p:cNvSpPr/>
          <p:nvPr/>
        </p:nvSpPr>
        <p:spPr>
          <a:xfrm rot="5400000">
            <a:off x="1216742" y="3404420"/>
            <a:ext cx="6857998" cy="49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4 preguntas frecuentes sobre programas del Gobierno | USAGov">
            <a:extLst>
              <a:ext uri="{FF2B5EF4-FFF2-40B4-BE49-F238E27FC236}">
                <a16:creationId xmlns:a16="http://schemas.microsoft.com/office/drawing/2014/main" id="{21C19D34-6BE3-0CD8-AE04-FF00D91E02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6567" r="3074" b="22172"/>
          <a:stretch/>
        </p:blipFill>
        <p:spPr bwMode="auto">
          <a:xfrm>
            <a:off x="5021756" y="325416"/>
            <a:ext cx="4501921" cy="40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2C9EE3-C3B2-28CC-974B-6D1F37C79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782" y="3776613"/>
            <a:ext cx="3611558" cy="27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294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43D740-B0F8-238F-F131-45FECDF7D565}"/>
              </a:ext>
            </a:extLst>
          </p:cNvPr>
          <p:cNvSpPr txBox="1"/>
          <p:nvPr/>
        </p:nvSpPr>
        <p:spPr>
          <a:xfrm>
            <a:off x="606489" y="415758"/>
            <a:ext cx="5057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+mj-lt"/>
                <a:cs typeface="Times New Roman" panose="02020603050405020304" pitchFamily="18" charset="0"/>
              </a:rPr>
              <a:t>Técnicas de recopilación de información</a:t>
            </a:r>
            <a:endParaRPr lang="es-MX" sz="3200" dirty="0"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63999A-3DA9-4284-DF79-1EACC605247F}"/>
              </a:ext>
            </a:extLst>
          </p:cNvPr>
          <p:cNvSpPr txBox="1"/>
          <p:nvPr/>
        </p:nvSpPr>
        <p:spPr>
          <a:xfrm>
            <a:off x="606489" y="2787453"/>
            <a:ext cx="2575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+mj-lt"/>
                <a:cs typeface="Times New Roman" panose="02020603050405020304" pitchFamily="18" charset="0"/>
              </a:rPr>
              <a:t>Preguntas realizadas al cliente</a:t>
            </a:r>
            <a:endParaRPr lang="es-MX" b="1" dirty="0">
              <a:latin typeface="+mj-l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3B7156-A71F-1031-C4F3-F4549D8C4A5D}"/>
              </a:ext>
            </a:extLst>
          </p:cNvPr>
          <p:cNvSpPr txBox="1"/>
          <p:nvPr/>
        </p:nvSpPr>
        <p:spPr>
          <a:xfrm>
            <a:off x="4329406" y="1844768"/>
            <a:ext cx="6714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MX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¿Cuántas habitaciones cuenta el hotel?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¿Cuál es el proceso actual para realizar una reservación y registro de un cliente?</a:t>
            </a:r>
            <a:endParaRPr lang="es-MX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¿Cuántos empleados cuenta el hotel?</a:t>
            </a:r>
            <a:endParaRPr lang="es-MX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¿Por cuales medios se puede hacer una reservación de una habitación?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¿Cómo sabe el cliente que su cita está confirmada?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¿Qué métodos de pago utiliza actualmente?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¿Qué tipo de servicios cuenta el hotel?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¿El hotel se anuncia por redes sociales, sitios web de reservaciones, etc.?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¿Actualmente utiliza alguna computadora para automatizar algún proceso del hotel?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¿Conoce actualmente el estado actual del negocio en cuanto a información de ocupación hotelera, ganancias, perdidas, fechas con más solicitud de alojamiento y el estado de satisfacción del cliente?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DF87CD5-C182-4DA0-EC4A-02649D70E998}"/>
              </a:ext>
            </a:extLst>
          </p:cNvPr>
          <p:cNvCxnSpPr/>
          <p:nvPr/>
        </p:nvCxnSpPr>
        <p:spPr>
          <a:xfrm>
            <a:off x="3638938" y="2029408"/>
            <a:ext cx="0" cy="376956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14500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87F5B6-CB8F-A176-FF14-A8EEDAB8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19" y="12478"/>
            <a:ext cx="8371561" cy="63883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019EC68-348D-E610-CED9-809F9AE2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19" y="-34175"/>
            <a:ext cx="8371561" cy="63883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2EC75CE-979B-1348-8936-0E5A975284A9}"/>
              </a:ext>
            </a:extLst>
          </p:cNvPr>
          <p:cNvSpPr txBox="1"/>
          <p:nvPr/>
        </p:nvSpPr>
        <p:spPr>
          <a:xfrm>
            <a:off x="457198" y="384894"/>
            <a:ext cx="455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latin typeface="Calibri" panose="020F0502020204030204" pitchFamily="34" charset="0"/>
                <a:cs typeface="Times New Roman" panose="02020603050405020304" pitchFamily="18" charset="0"/>
              </a:rPr>
              <a:t>Diagrama de casos de uso</a:t>
            </a:r>
            <a:endParaRPr lang="es-MX" sz="2400" b="1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93F80E97-DD4F-332A-D61E-1F163A3D9F84}"/>
              </a:ext>
            </a:extLst>
          </p:cNvPr>
          <p:cNvCxnSpPr/>
          <p:nvPr/>
        </p:nvCxnSpPr>
        <p:spPr>
          <a:xfrm flipH="1" flipV="1">
            <a:off x="6869487" y="615727"/>
            <a:ext cx="1318758" cy="81331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7B0B7D6-1467-6742-08E5-2B16693E598B}"/>
              </a:ext>
            </a:extLst>
          </p:cNvPr>
          <p:cNvCxnSpPr>
            <a:cxnSpLocks/>
          </p:cNvCxnSpPr>
          <p:nvPr/>
        </p:nvCxnSpPr>
        <p:spPr>
          <a:xfrm flipH="1">
            <a:off x="6869487" y="1475690"/>
            <a:ext cx="1318758" cy="1684295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B4FD2B5-CC77-1C7D-88C1-67C7F89B96EA}"/>
              </a:ext>
            </a:extLst>
          </p:cNvPr>
          <p:cNvCxnSpPr>
            <a:cxnSpLocks/>
          </p:cNvCxnSpPr>
          <p:nvPr/>
        </p:nvCxnSpPr>
        <p:spPr>
          <a:xfrm flipH="1">
            <a:off x="6869487" y="4180222"/>
            <a:ext cx="1273117" cy="1087814"/>
          </a:xfrm>
          <a:prstGeom prst="straightConnector1">
            <a:avLst/>
          </a:prstGeom>
          <a:ln>
            <a:solidFill>
              <a:srgbClr val="6699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87954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DA11-32FF-FCCF-AFFB-897D5280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4" y="1657052"/>
            <a:ext cx="4076017" cy="2093975"/>
          </a:xfrm>
        </p:spPr>
        <p:txBody>
          <a:bodyPr anchor="b">
            <a:normAutofit/>
          </a:bodyPr>
          <a:lstStyle/>
          <a:p>
            <a:r>
              <a:rPr lang="es-MX" sz="4000" b="1" dirty="0"/>
              <a:t>9. Aspectos de diseño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892924-0E6E-B581-C9E4-9961662C1AA1}"/>
              </a:ext>
            </a:extLst>
          </p:cNvPr>
          <p:cNvSpPr/>
          <p:nvPr/>
        </p:nvSpPr>
        <p:spPr>
          <a:xfrm rot="5400000">
            <a:off x="1216742" y="3404420"/>
            <a:ext cx="6857998" cy="49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FA5D61-6402-10A8-587D-C3C02C32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51" y="682950"/>
            <a:ext cx="5363397" cy="306807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02E4356-D93C-052B-881F-1051E09D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12442"/>
            <a:ext cx="4120705" cy="237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3003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306238" y="79178"/>
            <a:ext cx="455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Arquitectura</a:t>
            </a:r>
            <a:endParaRPr lang="es-MX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99E5D8-A343-6B29-D912-B363F200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1" y="448510"/>
            <a:ext cx="8952930" cy="503330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84E272D-92DF-A200-AC66-6F65DD052075}"/>
              </a:ext>
            </a:extLst>
          </p:cNvPr>
          <p:cNvSpPr/>
          <p:nvPr/>
        </p:nvSpPr>
        <p:spPr>
          <a:xfrm>
            <a:off x="6096000" y="3944202"/>
            <a:ext cx="3684897" cy="1596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1400" b="1" dirty="0"/>
              <a:t>Base de datos: Oracle </a:t>
            </a:r>
            <a:r>
              <a:rPr lang="es-MX" sz="1400" b="1" dirty="0" err="1"/>
              <a:t>11g</a:t>
            </a:r>
            <a:r>
              <a:rPr lang="es-MX" sz="1400" b="1" dirty="0"/>
              <a:t> XE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1400" b="1" dirty="0"/>
              <a:t>IDE Visual Studio – Lenguaje Visual Basic plataforma de 32 bits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1400" b="1" dirty="0"/>
              <a:t>Librerías .NET 4.8.1, </a:t>
            </a:r>
            <a:r>
              <a:rPr lang="es-MX" sz="1400" b="1" dirty="0" err="1"/>
              <a:t>Oracle.DataAccess</a:t>
            </a:r>
            <a:r>
              <a:rPr lang="es-MX" sz="1400" b="1" dirty="0"/>
              <a:t> DLL 4.0, </a:t>
            </a:r>
            <a:r>
              <a:rPr lang="es-MX" sz="1400" b="1" dirty="0" err="1"/>
              <a:t>itextsharp</a:t>
            </a:r>
            <a:r>
              <a:rPr lang="es-MX" sz="1400" b="1" dirty="0"/>
              <a:t> 5.0</a:t>
            </a:r>
          </a:p>
        </p:txBody>
      </p:sp>
    </p:spTree>
    <p:extLst>
      <p:ext uri="{BB962C8B-B14F-4D97-AF65-F5344CB8AC3E}">
        <p14:creationId xmlns:p14="http://schemas.microsoft.com/office/powerpoint/2010/main" val="38377413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578497" y="162513"/>
            <a:ext cx="5208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Diagrama entidad relación de la base de datos</a:t>
            </a:r>
            <a:endParaRPr lang="es-MX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598D0E-4F29-5E3E-B580-C0F4BA59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25" y="666778"/>
            <a:ext cx="9949941" cy="57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575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39930" y="216617"/>
            <a:ext cx="455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 hechas en </a:t>
            </a:r>
            <a:r>
              <a:rPr lang="es-MX" sz="20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Pencil</a:t>
            </a:r>
            <a:endParaRPr lang="es-MX" sz="2000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52C794-363B-8C9D-727A-D40838BE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55" y="868453"/>
            <a:ext cx="4450703" cy="26647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EE38115-A09A-F417-7D77-23581D2DB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36" y="580444"/>
            <a:ext cx="4808637" cy="24233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858EC53-69DB-BFDF-8B01-485D6BABC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62" y="3279617"/>
            <a:ext cx="3720384" cy="26974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BDD9784-9E82-9575-12CA-69B3C8B70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444" y="3636549"/>
            <a:ext cx="2705936" cy="26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07825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50F0EE0-7748-4FA8-1962-C84ED443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812799"/>
            <a:ext cx="3517567" cy="1378129"/>
          </a:xfrm>
        </p:spPr>
        <p:txBody>
          <a:bodyPr anchor="b">
            <a:normAutofit/>
          </a:bodyPr>
          <a:lstStyle/>
          <a:p>
            <a:r>
              <a:rPr lang="es-MX" b="1" dirty="0">
                <a:effectLst/>
              </a:rPr>
              <a:t>1. Nombre del proyecto:</a:t>
            </a:r>
            <a:endParaRPr lang="es-MX" b="1" dirty="0"/>
          </a:p>
        </p:txBody>
      </p:sp>
      <p:pic>
        <p:nvPicPr>
          <p:cNvPr id="5" name="image2.png" descr="Imagen de la pantalla de un celular de un mensaje en letras negras&#10;&#10;Descripción generada automáticamente con confianza baja">
            <a:extLst>
              <a:ext uri="{FF2B5EF4-FFF2-40B4-BE49-F238E27FC236}">
                <a16:creationId xmlns:a16="http://schemas.microsoft.com/office/drawing/2014/main" id="{4205259E-993B-1564-7808-B9050958B1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9142" y="812799"/>
            <a:ext cx="5308028" cy="5294757"/>
          </a:xfrm>
          <a:prstGeom prst="rect">
            <a:avLst/>
          </a:prstGeom>
          <a:noFill/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F06AC5B6-978F-AED4-3017-B150ECA97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679156"/>
            <a:ext cx="3517567" cy="3064505"/>
          </a:xfrm>
        </p:spPr>
        <p:txBody>
          <a:bodyPr>
            <a:normAutofit lnSpcReduction="10000"/>
          </a:bodyPr>
          <a:lstStyle/>
          <a:p>
            <a:br>
              <a:rPr lang="es-MX" dirty="0">
                <a:effectLst/>
              </a:rPr>
            </a:br>
            <a:r>
              <a:rPr lang="es-MX" sz="2800" dirty="0">
                <a:effectLst/>
              </a:rPr>
              <a:t>IDEA SOFTWARE-SISTEMA DE GESTIÓN/ ADMINISTRACIÓN DE HOTEL POSADA FAVELA</a:t>
            </a:r>
            <a:endParaRPr lang="es-MX" sz="28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242812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C076875-D9AE-7B80-3BFD-61E80EFC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5" y="1817926"/>
            <a:ext cx="5777579" cy="30552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456AA91-F2D4-15B8-C41D-6CB5518F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06" y="1817926"/>
            <a:ext cx="5785559" cy="305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0358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E8741A-6702-6978-5A7D-78722011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38" y="1908144"/>
            <a:ext cx="5469668" cy="28924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C11107-530C-0E74-9530-8C49211D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62" y="1908143"/>
            <a:ext cx="5488800" cy="28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65085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E69C82-BC1A-56E5-9634-3D8C2CFD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1" y="2088359"/>
            <a:ext cx="3218390" cy="26812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465665E-3780-DF49-0B91-5CCBF1CF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537" y="2088359"/>
            <a:ext cx="3246663" cy="26812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902BA85-6003-55C3-2782-E41B60E94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26" y="2088359"/>
            <a:ext cx="3221793" cy="26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346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16A1A6-98E3-03B0-0D65-422E80305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3" y="1010238"/>
            <a:ext cx="5549479" cy="29429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A22034-2509-4C0A-F941-5FB46FB7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739" y="4361659"/>
            <a:ext cx="5047573" cy="20391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B761B76-A06D-7ABF-03E3-DCDA3DF6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20" y="1010238"/>
            <a:ext cx="5549479" cy="29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33977"/>
      </p:ext>
    </p:extLst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9F8205-B268-84FC-4502-426BF442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888703"/>
            <a:ext cx="5755107" cy="30371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B376FA-C13B-E72F-998B-38D4F6FE9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2" y="888703"/>
            <a:ext cx="5755107" cy="30436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506BD57-5D54-18C2-576D-2CD521B0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607" y="4049480"/>
            <a:ext cx="3737369" cy="26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9145"/>
      </p:ext>
    </p:extLst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55D76C-F35F-BA1E-9B42-3B273CF3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9" y="765110"/>
            <a:ext cx="5551543" cy="29259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5CE894-AEC1-93FC-F185-50AAD886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57" y="763414"/>
            <a:ext cx="5551544" cy="29276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E157AB8-A983-35BA-8D48-EE5019B2D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06" y="3903201"/>
            <a:ext cx="3760065" cy="23491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2EB8AEA-56CB-48B9-1E92-740B5245B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528" y="4126233"/>
            <a:ext cx="5361002" cy="2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8766"/>
      </p:ext>
    </p:extLst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465F6F-0756-F090-C6F2-8E957BB6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93" y="1164326"/>
            <a:ext cx="5279856" cy="27863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AA6EEE-C39C-CDDA-1552-D83BA434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444" y="172248"/>
            <a:ext cx="3817950" cy="23852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E4451B-5AF8-FB6C-2BC4-2027EDE58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98" y="3429000"/>
            <a:ext cx="5279856" cy="27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66694"/>
      </p:ext>
    </p:extLst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7E29B4-7524-FDB0-778C-F341BEB9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2" y="1129959"/>
            <a:ext cx="5116107" cy="273157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E92DF83-CC8A-1DB4-BE95-68A2A787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43" y="4226384"/>
            <a:ext cx="3825571" cy="23814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60563F-4342-DCAD-AB4B-9864BB0EB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06" y="1129959"/>
            <a:ext cx="5116107" cy="26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90360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40171D-2377-3E86-128E-23B6E0A0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1" y="1074127"/>
            <a:ext cx="5526090" cy="2922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FED683-139B-504E-BB69-97C92C1D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91" y="1074127"/>
            <a:ext cx="5564960" cy="29227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0C9DA5-259C-BF8D-1727-01B81F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32" y="4126694"/>
            <a:ext cx="3126176" cy="258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52883"/>
      </p:ext>
    </p:extLst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494521" y="395778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Interfaces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62437F-971F-9A40-05D1-3E260019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65" y="1835157"/>
            <a:ext cx="5152135" cy="27304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A8FA71-2C1F-1E5A-802B-2F00A0AC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8" y="2009551"/>
            <a:ext cx="3244925" cy="23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36957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9854C8F-D814-2F7A-F6A1-36C42A6E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91" y="1381652"/>
            <a:ext cx="10058400" cy="980805"/>
          </a:xfrm>
        </p:spPr>
        <p:txBody>
          <a:bodyPr>
            <a:normAutofit fontScale="90000"/>
          </a:bodyPr>
          <a:lstStyle/>
          <a:p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2. Descripción de la empresa y  </a:t>
            </a:r>
            <a:b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procesos actuales</a:t>
            </a:r>
            <a:b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BC3FF-20EE-6B16-086A-0B15AD34A46F}"/>
              </a:ext>
            </a:extLst>
          </p:cNvPr>
          <p:cNvSpPr txBox="1"/>
          <p:nvPr/>
        </p:nvSpPr>
        <p:spPr>
          <a:xfrm>
            <a:off x="6670209" y="1797906"/>
            <a:ext cx="4639736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registro de reservaciones se lleva a cabo mediante un libro que sirve de apoyo para los empleados del hotel.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se utiliza computadora algún software para gestionar/administrara esta información.</a:t>
            </a: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proceso de registro de reservación se hace ahí mismo en el hotel.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s-E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FB468B-EDC4-74A6-6F02-F1068741D1A5}"/>
              </a:ext>
            </a:extLst>
          </p:cNvPr>
          <p:cNvSpPr/>
          <p:nvPr/>
        </p:nvSpPr>
        <p:spPr>
          <a:xfrm>
            <a:off x="1013927" y="1872055"/>
            <a:ext cx="10230082" cy="59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832362-96C8-6610-32FE-E725AA20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7" y="2136207"/>
            <a:ext cx="5950845" cy="34840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B8631C5-2A50-E493-8C8E-3DB2B07B4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7" y="4837585"/>
            <a:ext cx="2063015" cy="1031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D22F978-3A82-75DE-8798-73E7ED90B1C5}"/>
              </a:ext>
            </a:extLst>
          </p:cNvPr>
          <p:cNvSpPr txBox="1"/>
          <p:nvPr/>
        </p:nvSpPr>
        <p:spPr>
          <a:xfrm>
            <a:off x="807298" y="55459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Dueña</a:t>
            </a:r>
            <a:r>
              <a:rPr lang="es-MX" dirty="0"/>
              <a:t>:</a:t>
            </a:r>
          </a:p>
          <a:p>
            <a:r>
              <a:rPr lang="es-MX" dirty="0"/>
              <a:t>María Lourdes Favela Cepeda de 48 años de edad.</a:t>
            </a:r>
          </a:p>
        </p:txBody>
      </p:sp>
    </p:spTree>
    <p:extLst>
      <p:ext uri="{BB962C8B-B14F-4D97-AF65-F5344CB8AC3E}">
        <p14:creationId xmlns:p14="http://schemas.microsoft.com/office/powerpoint/2010/main" val="348480283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DA11-32FF-FCCF-AFFB-897D5280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07" y="1984598"/>
            <a:ext cx="4285397" cy="2093975"/>
          </a:xfrm>
        </p:spPr>
        <p:txBody>
          <a:bodyPr anchor="b">
            <a:normAutofit/>
          </a:bodyPr>
          <a:lstStyle/>
          <a:p>
            <a:r>
              <a:rPr lang="es-MX" sz="3300" b="1" dirty="0"/>
              <a:t>10. Programación</a:t>
            </a:r>
            <a:br>
              <a:rPr lang="es-MX" sz="3300" b="1" u="sng" dirty="0"/>
            </a:br>
            <a:br>
              <a:rPr lang="es-MX" sz="3300" dirty="0"/>
            </a:br>
            <a:r>
              <a:rPr lang="es-MX" sz="3300" dirty="0"/>
              <a:t>  -Principales casos   </a:t>
            </a:r>
            <a:br>
              <a:rPr lang="es-MX" sz="3300" dirty="0"/>
            </a:br>
            <a:r>
              <a:rPr lang="es-MX" sz="3300" dirty="0"/>
              <a:t>   de uso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892924-0E6E-B581-C9E4-9961662C1AA1}"/>
              </a:ext>
            </a:extLst>
          </p:cNvPr>
          <p:cNvSpPr/>
          <p:nvPr/>
        </p:nvSpPr>
        <p:spPr>
          <a:xfrm rot="5400000">
            <a:off x="1216742" y="3404420"/>
            <a:ext cx="6857998" cy="49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2568E4-A345-76D4-5D2C-771D08B70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189" y="158532"/>
            <a:ext cx="6594131" cy="34171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AB959D9-6940-93DD-C36D-EF6B0C284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36" t="10760" r="19132" b="19082"/>
          <a:stretch/>
        </p:blipFill>
        <p:spPr>
          <a:xfrm>
            <a:off x="7521680" y="4078573"/>
            <a:ext cx="2118970" cy="22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26985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DA11-32FF-FCCF-AFFB-897D5280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71" y="2649448"/>
            <a:ext cx="3517567" cy="2093975"/>
          </a:xfrm>
        </p:spPr>
        <p:txBody>
          <a:bodyPr anchor="b">
            <a:normAutofit fontScale="90000"/>
          </a:bodyPr>
          <a:lstStyle/>
          <a:p>
            <a:r>
              <a:rPr lang="es-MX" sz="3300" b="1" dirty="0"/>
              <a:t>11. Aspectos de transición</a:t>
            </a:r>
            <a:br>
              <a:rPr lang="es-MX" sz="3300" b="1" dirty="0"/>
            </a:br>
            <a:br>
              <a:rPr lang="es-MX" sz="3300" b="1" dirty="0"/>
            </a:br>
            <a:r>
              <a:rPr lang="es-MX" sz="3300" dirty="0"/>
              <a:t>  -Diseño de   </a:t>
            </a:r>
            <a:br>
              <a:rPr lang="es-MX" sz="3300" dirty="0"/>
            </a:br>
            <a:r>
              <a:rPr lang="es-MX" sz="3300" dirty="0"/>
              <a:t>   pruebas </a:t>
            </a:r>
            <a:br>
              <a:rPr lang="es-MX" sz="3300" dirty="0"/>
            </a:br>
            <a:br>
              <a:rPr lang="es-MX" sz="3300" dirty="0"/>
            </a:br>
            <a:r>
              <a:rPr lang="es-MX" sz="3300" dirty="0"/>
              <a:t>  -Manual de</a:t>
            </a:r>
            <a:br>
              <a:rPr lang="es-MX" sz="3300" dirty="0"/>
            </a:br>
            <a:r>
              <a:rPr lang="es-MX" sz="3300" dirty="0"/>
              <a:t>   usuario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892924-0E6E-B581-C9E4-9961662C1AA1}"/>
              </a:ext>
            </a:extLst>
          </p:cNvPr>
          <p:cNvSpPr/>
          <p:nvPr/>
        </p:nvSpPr>
        <p:spPr>
          <a:xfrm rot="5400000">
            <a:off x="1216742" y="3404420"/>
            <a:ext cx="6857998" cy="49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4B25B0-90A4-CD04-8CED-DCD9836DF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65" y="383158"/>
            <a:ext cx="6504595" cy="3313278"/>
          </a:xfrm>
          <a:prstGeom prst="rect">
            <a:avLst/>
          </a:prstGeom>
        </p:spPr>
      </p:pic>
      <p:pic>
        <p:nvPicPr>
          <p:cNvPr id="4098" name="Picture 2" descr="Qué es un Algoritmo de caja negra? - Nebular Group Learn">
            <a:extLst>
              <a:ext uri="{FF2B5EF4-FFF2-40B4-BE49-F238E27FC236}">
                <a16:creationId xmlns:a16="http://schemas.microsoft.com/office/drawing/2014/main" id="{4A845A08-A8EC-006E-551C-3F2846BF2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56" y="4348163"/>
            <a:ext cx="47529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4435"/>
      </p:ext>
    </p:extLst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94474F-D7CB-B098-6992-5CEC023ACD0B}"/>
              </a:ext>
            </a:extLst>
          </p:cNvPr>
          <p:cNvSpPr txBox="1"/>
          <p:nvPr/>
        </p:nvSpPr>
        <p:spPr>
          <a:xfrm>
            <a:off x="3819330" y="179077"/>
            <a:ext cx="4553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>
                <a:latin typeface="Calibri" panose="020F0502020204030204" pitchFamily="34" charset="0"/>
                <a:cs typeface="Times New Roman" panose="02020603050405020304" pitchFamily="18" charset="0"/>
              </a:rPr>
              <a:t>12. Conclusiones</a:t>
            </a:r>
            <a:endParaRPr lang="es-MX" sz="44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2DB244-F548-4891-F674-8A8B357F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6" y="948518"/>
            <a:ext cx="9689910" cy="50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81732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9854C8F-D814-2F7A-F6A1-36C42A6E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43" y="606649"/>
            <a:ext cx="10058400" cy="682383"/>
          </a:xfrm>
        </p:spPr>
        <p:txBody>
          <a:bodyPr>
            <a:normAutofit fontScale="90000"/>
          </a:bodyPr>
          <a:lstStyle/>
          <a:p>
            <a:r>
              <a:rPr lang="es-ES" sz="4800" dirty="0"/>
              <a:t>3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Descripción del proyecto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6BC3FF-20EE-6B16-086A-0B15AD34A46F}"/>
              </a:ext>
            </a:extLst>
          </p:cNvPr>
          <p:cNvSpPr txBox="1"/>
          <p:nvPr/>
        </p:nvSpPr>
        <p:spPr>
          <a:xfrm>
            <a:off x="1013927" y="2107798"/>
            <a:ext cx="5926431" cy="374819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un sistema de escritorio para el Hotel Posada Favela el cual administra y gestiona los siguientes procesos: registro de reservaciones, clientes, usuarios, habitaciones, cargos extra, cobros e informes en donde se pretende automatizar estos procesos para agilizar el trabajo del negocio hotelero.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FB468B-EDC4-74A6-6F02-F1068741D1A5}"/>
              </a:ext>
            </a:extLst>
          </p:cNvPr>
          <p:cNvSpPr/>
          <p:nvPr/>
        </p:nvSpPr>
        <p:spPr>
          <a:xfrm>
            <a:off x="1013927" y="1872055"/>
            <a:ext cx="10230082" cy="59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0" name="Picture 2" descr="Las cinco problemáticas principales que nos podemos encontrar al automatizar  pruebas">
            <a:extLst>
              <a:ext uri="{FF2B5EF4-FFF2-40B4-BE49-F238E27FC236}">
                <a16:creationId xmlns:a16="http://schemas.microsoft.com/office/drawing/2014/main" id="{8BC531F5-70C5-DF74-D16E-16C0490E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099" y="3715537"/>
            <a:ext cx="4185526" cy="2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90303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C8A0AAA1-CB64-C1EA-B555-1EC57440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837" y="775566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MX" dirty="0">
                <a:effectLst/>
              </a:rPr>
              <a:t>4. Principal problemática</a:t>
            </a:r>
            <a:br>
              <a:rPr lang="es-MX" dirty="0">
                <a:effectLst/>
              </a:rPr>
            </a:br>
            <a:endParaRPr lang="es-MX" dirty="0"/>
          </a:p>
        </p:txBody>
      </p:sp>
      <p:pic>
        <p:nvPicPr>
          <p:cNvPr id="13" name="Marcador de contenido 12" descr="Icono&#10;&#10;Descripción generada automáticamente">
            <a:extLst>
              <a:ext uri="{FF2B5EF4-FFF2-40B4-BE49-F238E27FC236}">
                <a16:creationId xmlns:a16="http://schemas.microsoft.com/office/drawing/2014/main" id="{75715191-73E7-C803-6A29-696CB25920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417486"/>
            <a:ext cx="4639736" cy="3155020"/>
          </a:xfrm>
          <a:prstGeom prst="rect">
            <a:avLst/>
          </a:prstGeom>
          <a:noFill/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86FC0FD-4223-4C66-F417-9A9F40CEA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 lnSpcReduction="10000"/>
          </a:bodyPr>
          <a:lstStyle/>
          <a:p>
            <a:pPr marL="484505" marR="298450" indent="-285750" algn="just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L</a:t>
            </a:r>
            <a:r>
              <a:rPr lang="es-ES" sz="1500" dirty="0">
                <a:effectLst/>
              </a:rPr>
              <a:t>a</a:t>
            </a:r>
            <a:r>
              <a:rPr lang="es-ES" sz="1500" spc="-65" dirty="0">
                <a:effectLst/>
              </a:rPr>
              <a:t> </a:t>
            </a:r>
            <a:r>
              <a:rPr lang="es-ES" sz="1500" dirty="0">
                <a:effectLst/>
              </a:rPr>
              <a:t>principal</a:t>
            </a:r>
            <a:r>
              <a:rPr lang="es-ES" sz="1500" spc="-65" dirty="0">
                <a:effectLst/>
              </a:rPr>
              <a:t> </a:t>
            </a:r>
            <a:r>
              <a:rPr lang="es-ES" sz="1500" dirty="0">
                <a:effectLst/>
              </a:rPr>
              <a:t>problemática</a:t>
            </a:r>
            <a:r>
              <a:rPr lang="es-ES" sz="1500" spc="-55" dirty="0">
                <a:effectLst/>
              </a:rPr>
              <a:t> </a:t>
            </a:r>
            <a:r>
              <a:rPr lang="es-ES" sz="1500" dirty="0">
                <a:effectLst/>
              </a:rPr>
              <a:t>que</a:t>
            </a:r>
            <a:r>
              <a:rPr lang="es-ES" sz="1500" spc="-65" dirty="0">
                <a:effectLst/>
              </a:rPr>
              <a:t> </a:t>
            </a:r>
            <a:r>
              <a:rPr lang="es-ES" sz="1500" dirty="0">
                <a:effectLst/>
              </a:rPr>
              <a:t>presenta</a:t>
            </a:r>
            <a:r>
              <a:rPr lang="es-ES" sz="1500" spc="-55" dirty="0">
                <a:effectLst/>
              </a:rPr>
              <a:t> </a:t>
            </a:r>
            <a:r>
              <a:rPr lang="es-ES" sz="1500" dirty="0">
                <a:effectLst/>
              </a:rPr>
              <a:t>el</a:t>
            </a:r>
            <a:r>
              <a:rPr lang="es-ES" sz="1500" spc="-50" dirty="0">
                <a:effectLst/>
              </a:rPr>
              <a:t> </a:t>
            </a:r>
            <a:r>
              <a:rPr lang="es-ES" sz="1500" dirty="0">
                <a:effectLst/>
              </a:rPr>
              <a:t>negocio</a:t>
            </a:r>
            <a:r>
              <a:rPr lang="es-ES" sz="1500" spc="-70" dirty="0">
                <a:effectLst/>
              </a:rPr>
              <a:t> </a:t>
            </a:r>
            <a:r>
              <a:rPr lang="es-ES" sz="1500" dirty="0">
                <a:effectLst/>
              </a:rPr>
              <a:t>es</a:t>
            </a:r>
            <a:r>
              <a:rPr lang="es-ES" sz="1500" spc="-50" dirty="0">
                <a:effectLst/>
              </a:rPr>
              <a:t> </a:t>
            </a:r>
            <a:r>
              <a:rPr lang="es-ES" sz="1500" dirty="0">
                <a:effectLst/>
              </a:rPr>
              <a:t>el</a:t>
            </a:r>
            <a:r>
              <a:rPr lang="es-ES" sz="1500" spc="-65" dirty="0">
                <a:effectLst/>
              </a:rPr>
              <a:t> </a:t>
            </a:r>
            <a:r>
              <a:rPr lang="es-ES" sz="1500" dirty="0">
                <a:effectLst/>
              </a:rPr>
              <a:t>difícil,</a:t>
            </a:r>
            <a:r>
              <a:rPr lang="es-ES" sz="1500" spc="-260" dirty="0">
                <a:effectLst/>
              </a:rPr>
              <a:t> </a:t>
            </a:r>
            <a:r>
              <a:rPr lang="es-ES" sz="1500" dirty="0">
                <a:effectLst/>
              </a:rPr>
              <a:t>tardado y poco confiable manejo de sus registros de clientes y administración de sus recursos</a:t>
            </a:r>
            <a:r>
              <a:rPr lang="es-ES" sz="1500" dirty="0"/>
              <a:t> actuales (habitaciones).</a:t>
            </a:r>
          </a:p>
          <a:p>
            <a:pPr marL="484505" marR="298450" indent="-285750" algn="just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Se afecta a los trabajadores como a los clientes, por el tiempo que se tarda en procesar un reservación manualmente.</a:t>
            </a:r>
          </a:p>
          <a:p>
            <a:pPr marL="484505" marR="301625" indent="-285750" algn="just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Esto los desalienta a volver en un futuro, lo cual provoca una publicidad casi</a:t>
            </a:r>
            <a:r>
              <a:rPr lang="es-ES" sz="1500" spc="5" dirty="0"/>
              <a:t> </a:t>
            </a:r>
            <a:r>
              <a:rPr lang="es-ES" sz="1500" dirty="0"/>
              <a:t>nula</a:t>
            </a:r>
            <a:r>
              <a:rPr lang="es-ES" sz="1500" spc="-15" dirty="0"/>
              <a:t> </a:t>
            </a:r>
            <a:r>
              <a:rPr lang="es-ES" sz="1500" dirty="0"/>
              <a:t>para</a:t>
            </a:r>
            <a:r>
              <a:rPr lang="es-ES" sz="1500" spc="-20" dirty="0"/>
              <a:t> </a:t>
            </a:r>
            <a:r>
              <a:rPr lang="es-ES" sz="1500" dirty="0"/>
              <a:t>el</a:t>
            </a:r>
            <a:r>
              <a:rPr lang="es-ES" sz="1500" spc="-15" dirty="0"/>
              <a:t> </a:t>
            </a:r>
            <a:r>
              <a:rPr lang="es-ES" sz="1500" dirty="0"/>
              <a:t>negocio.</a:t>
            </a:r>
          </a:p>
          <a:p>
            <a:pPr marL="484505" marR="301625" indent="-285750" algn="just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1500" dirty="0"/>
              <a:t>Afecta</a:t>
            </a:r>
            <a:r>
              <a:rPr lang="es-ES" sz="1500" spc="-20" dirty="0"/>
              <a:t> </a:t>
            </a:r>
            <a:r>
              <a:rPr lang="es-ES" sz="1500" dirty="0"/>
              <a:t>de</a:t>
            </a:r>
            <a:r>
              <a:rPr lang="es-ES" sz="1500" spc="-5" dirty="0"/>
              <a:t> </a:t>
            </a:r>
            <a:r>
              <a:rPr lang="es-ES" sz="1500" dirty="0"/>
              <a:t>forma</a:t>
            </a:r>
            <a:r>
              <a:rPr lang="es-ES" sz="1500" spc="-5" dirty="0"/>
              <a:t> </a:t>
            </a:r>
            <a:r>
              <a:rPr lang="es-ES" sz="1500" dirty="0"/>
              <a:t>negativa</a:t>
            </a:r>
            <a:r>
              <a:rPr lang="es-ES" sz="1500" spc="-15" dirty="0"/>
              <a:t> </a:t>
            </a:r>
            <a:r>
              <a:rPr lang="es-ES" sz="1500" dirty="0"/>
              <a:t>a</a:t>
            </a:r>
            <a:r>
              <a:rPr lang="es-ES" sz="1500" spc="-10" dirty="0"/>
              <a:t> </a:t>
            </a:r>
            <a:r>
              <a:rPr lang="es-ES" sz="1500" dirty="0"/>
              <a:t>los</a:t>
            </a:r>
            <a:r>
              <a:rPr lang="es-ES" sz="1500" spc="-20" dirty="0"/>
              <a:t> </a:t>
            </a:r>
            <a:r>
              <a:rPr lang="es-ES" sz="1500" dirty="0"/>
              <a:t>ingresos</a:t>
            </a:r>
            <a:r>
              <a:rPr lang="es-ES" sz="1500" spc="-10" dirty="0"/>
              <a:t> </a:t>
            </a:r>
            <a:r>
              <a:rPr lang="es-ES" sz="1500" dirty="0"/>
              <a:t>del</a:t>
            </a:r>
            <a:r>
              <a:rPr lang="es-ES" sz="1500" spc="-10" dirty="0"/>
              <a:t> </a:t>
            </a:r>
            <a:r>
              <a:rPr lang="es-ES" sz="1500" dirty="0"/>
              <a:t>hotel en épocas vacacionales.</a:t>
            </a:r>
          </a:p>
          <a:p>
            <a:pPr marL="484505" marR="301625" indent="-285750" algn="just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s-ES" sz="1500" dirty="0">
                <a:effectLst/>
              </a:rPr>
              <a:t>Falta de claridad en los ingresos y egresos del hotel.</a:t>
            </a:r>
            <a:endParaRPr lang="es-MX" sz="1500" dirty="0">
              <a:effectLst/>
            </a:endParaRPr>
          </a:p>
          <a:p>
            <a:pPr>
              <a:lnSpc>
                <a:spcPct val="100000"/>
              </a:lnSpc>
            </a:pPr>
            <a:endParaRPr lang="es-MX" sz="15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873EA12-5F45-6744-0AE8-14B2F4A119F4}"/>
              </a:ext>
            </a:extLst>
          </p:cNvPr>
          <p:cNvSpPr/>
          <p:nvPr/>
        </p:nvSpPr>
        <p:spPr>
          <a:xfrm>
            <a:off x="9563878" y="1418253"/>
            <a:ext cx="391886" cy="345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89B2957-7629-819B-FC29-F723AB6F137D}"/>
              </a:ext>
            </a:extLst>
          </p:cNvPr>
          <p:cNvSpPr/>
          <p:nvPr/>
        </p:nvSpPr>
        <p:spPr>
          <a:xfrm>
            <a:off x="10518397" y="153501"/>
            <a:ext cx="653766" cy="727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5029B20-115A-0B0E-D246-DFD7D889DE6D}"/>
              </a:ext>
            </a:extLst>
          </p:cNvPr>
          <p:cNvSpPr/>
          <p:nvPr/>
        </p:nvSpPr>
        <p:spPr>
          <a:xfrm>
            <a:off x="9955764" y="780138"/>
            <a:ext cx="513183" cy="562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563706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36EA3-B243-D27C-FE31-9E9B3262D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85" y="671072"/>
            <a:ext cx="3190875" cy="816513"/>
          </a:xfrm>
        </p:spPr>
        <p:txBody>
          <a:bodyPr anchor="b">
            <a:normAutofit fontScale="90000"/>
          </a:bodyPr>
          <a:lstStyle/>
          <a:p>
            <a:r>
              <a:rPr lang="es-MX" dirty="0">
                <a:effectLst/>
              </a:rPr>
              <a:t>5. Objetivos</a:t>
            </a:r>
            <a:endParaRPr lang="es-MX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2C941E-740E-FC59-82F6-D543AB35A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85" y="2070948"/>
            <a:ext cx="4639736" cy="736282"/>
          </a:xfrm>
        </p:spPr>
        <p:txBody>
          <a:bodyPr/>
          <a:lstStyle/>
          <a:p>
            <a:r>
              <a:rPr lang="es-MX" dirty="0">
                <a:effectLst/>
              </a:rPr>
              <a:t>General</a:t>
            </a:r>
          </a:p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FF0753-3115-D76B-087F-E5EA11895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1485" y="2688568"/>
            <a:ext cx="3793829" cy="2910821"/>
          </a:xfrm>
        </p:spPr>
        <p:txBody>
          <a:bodyPr>
            <a:noAutofit/>
          </a:bodyPr>
          <a:lstStyle/>
          <a:p>
            <a:pPr algn="just"/>
            <a:r>
              <a:rPr lang="es-MX" sz="2000" dirty="0"/>
              <a:t>Desarrollar un producto de software que ayude a la administración de las reservaciones del Hotel Posada Favela.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8C4B022-06A8-F271-CFE1-341574370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9838" y="2057400"/>
            <a:ext cx="4639736" cy="736282"/>
          </a:xfrm>
        </p:spPr>
        <p:txBody>
          <a:bodyPr/>
          <a:lstStyle/>
          <a:p>
            <a:r>
              <a:rPr lang="es-MX" dirty="0">
                <a:effectLst/>
              </a:rPr>
              <a:t>Específicos</a:t>
            </a:r>
          </a:p>
          <a:p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97B47A-C614-6E8A-58FC-743BEC0FE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0760" y="2700376"/>
            <a:ext cx="4836622" cy="2910821"/>
          </a:xfrm>
        </p:spPr>
        <p:txBody>
          <a:bodyPr>
            <a:normAutofit fontScale="85000" lnSpcReduction="20000"/>
          </a:bodyPr>
          <a:lstStyle/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r>
              <a:rPr lang="es-ES" sz="1900" dirty="0"/>
              <a:t>G</a:t>
            </a:r>
            <a:r>
              <a:rPr lang="es-ES" sz="1900" dirty="0">
                <a:effectLst/>
              </a:rPr>
              <a:t>estionar/administrar las reservaciones de habitaciones. </a:t>
            </a:r>
          </a:p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endParaRPr lang="es-ES" sz="1900" dirty="0">
              <a:effectLst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r>
              <a:rPr lang="es-ES" sz="1900" dirty="0">
                <a:effectLst/>
              </a:rPr>
              <a:t>Obtener un mejor control de las habitaciones que se encuentren disponibles, ocupadas o inhabilitadas.</a:t>
            </a:r>
          </a:p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endParaRPr lang="es-ES" sz="1900" dirty="0"/>
          </a:p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r>
              <a:rPr lang="es-ES" sz="1900" dirty="0">
                <a:effectLst/>
              </a:rPr>
              <a:t>Administrar/gestionar usuarios (empleados) y clientes.</a:t>
            </a:r>
          </a:p>
          <a:p>
            <a:pPr marL="457200" lvl="1" indent="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None/>
              <a:tabLst>
                <a:tab pos="966470" algn="l"/>
                <a:tab pos="967105" algn="l"/>
              </a:tabLst>
            </a:pPr>
            <a:endParaRPr lang="es-MX" sz="1900" dirty="0">
              <a:effectLst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r>
              <a:rPr lang="es-ES" sz="1900" dirty="0">
                <a:effectLst/>
              </a:rPr>
              <a:t>Obtener informes de reservaciones, usuarios, clientes, tickets, ingresos y egresos de turno .</a:t>
            </a:r>
          </a:p>
          <a:p>
            <a:pPr marL="457200" lvl="1" indent="0" algn="just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None/>
              <a:tabLst>
                <a:tab pos="966470" algn="l"/>
                <a:tab pos="967105" algn="l"/>
              </a:tabLst>
            </a:pPr>
            <a:endParaRPr lang="es-MX" sz="1900" dirty="0">
              <a:effectLst/>
            </a:endParaRPr>
          </a:p>
          <a:p>
            <a:pPr marL="742950" lvl="1" indent="-285750">
              <a:lnSpc>
                <a:spcPct val="90000"/>
              </a:lnSpc>
              <a:spcBef>
                <a:spcPts val="5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•"/>
              <a:tabLst>
                <a:tab pos="966470" algn="l"/>
                <a:tab pos="967105" algn="l"/>
              </a:tabLst>
            </a:pPr>
            <a:r>
              <a:rPr lang="es-ES" sz="1900" dirty="0">
                <a:effectLst/>
              </a:rPr>
              <a:t>Administrar los </a:t>
            </a:r>
            <a:r>
              <a:rPr lang="es-ES" sz="1900" dirty="0"/>
              <a:t>cobros</a:t>
            </a:r>
            <a:r>
              <a:rPr lang="es-ES" sz="1900" dirty="0">
                <a:effectLst/>
              </a:rPr>
              <a:t> de servicios (cargos extras y servicio final).</a:t>
            </a:r>
            <a:endParaRPr lang="es-MX" sz="1900" dirty="0">
              <a:effectLst/>
            </a:endParaRPr>
          </a:p>
          <a:p>
            <a:pPr>
              <a:lnSpc>
                <a:spcPct val="90000"/>
              </a:lnSpc>
            </a:pP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286B38-7DF3-A2AC-6957-EE92AD51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910" y="244181"/>
            <a:ext cx="3190875" cy="14287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0DCC600-79E4-4F18-2BCC-37FD884E96FC}"/>
              </a:ext>
            </a:extLst>
          </p:cNvPr>
          <p:cNvSpPr/>
          <p:nvPr/>
        </p:nvSpPr>
        <p:spPr>
          <a:xfrm>
            <a:off x="1013927" y="1872055"/>
            <a:ext cx="10230082" cy="593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8FDBED2-EC39-42DF-1666-05FA7C740346}"/>
              </a:ext>
            </a:extLst>
          </p:cNvPr>
          <p:cNvSpPr/>
          <p:nvPr/>
        </p:nvSpPr>
        <p:spPr>
          <a:xfrm rot="5400000">
            <a:off x="5667505" y="2293047"/>
            <a:ext cx="3791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C8DB7C7-5517-7681-57DB-ADB4252C0516}"/>
              </a:ext>
            </a:extLst>
          </p:cNvPr>
          <p:cNvSpPr/>
          <p:nvPr/>
        </p:nvSpPr>
        <p:spPr>
          <a:xfrm rot="5400000">
            <a:off x="5667505" y="2890901"/>
            <a:ext cx="3791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9346F29-4083-25A0-E808-3EEAD90812B1}"/>
              </a:ext>
            </a:extLst>
          </p:cNvPr>
          <p:cNvSpPr/>
          <p:nvPr/>
        </p:nvSpPr>
        <p:spPr>
          <a:xfrm rot="5400000">
            <a:off x="5667505" y="3595738"/>
            <a:ext cx="3791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D743FCE-695B-6B19-28B0-667321EBDC54}"/>
              </a:ext>
            </a:extLst>
          </p:cNvPr>
          <p:cNvSpPr/>
          <p:nvPr/>
        </p:nvSpPr>
        <p:spPr>
          <a:xfrm rot="5400000">
            <a:off x="5644645" y="4322524"/>
            <a:ext cx="3791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2EBF10-BE95-CF64-9A5B-FE82AC4D694C}"/>
              </a:ext>
            </a:extLst>
          </p:cNvPr>
          <p:cNvSpPr/>
          <p:nvPr/>
        </p:nvSpPr>
        <p:spPr>
          <a:xfrm rot="5400000">
            <a:off x="5667505" y="5093302"/>
            <a:ext cx="379195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231234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DA11-32FF-FCCF-AFFB-897D5280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92" y="1534222"/>
            <a:ext cx="4076017" cy="2093975"/>
          </a:xfrm>
        </p:spPr>
        <p:txBody>
          <a:bodyPr anchor="b">
            <a:normAutofit/>
          </a:bodyPr>
          <a:lstStyle/>
          <a:p>
            <a:r>
              <a:rPr lang="es-MX" sz="3300" b="1" dirty="0"/>
              <a:t>6. METODOLOGÍA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C166C5-AC88-60BC-ABFE-0A96FD0A9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88" y="573206"/>
            <a:ext cx="7837716" cy="548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8892924-0E6E-B581-C9E4-9961662C1AA1}"/>
              </a:ext>
            </a:extLst>
          </p:cNvPr>
          <p:cNvSpPr/>
          <p:nvPr/>
        </p:nvSpPr>
        <p:spPr>
          <a:xfrm rot="5400000">
            <a:off x="1216742" y="3404420"/>
            <a:ext cx="6857998" cy="491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219118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B43D740-B0F8-238F-F131-45FECDF7D565}"/>
              </a:ext>
            </a:extLst>
          </p:cNvPr>
          <p:cNvSpPr txBox="1"/>
          <p:nvPr/>
        </p:nvSpPr>
        <p:spPr>
          <a:xfrm>
            <a:off x="374478" y="308523"/>
            <a:ext cx="447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Planificación del proyecto</a:t>
            </a:r>
            <a:endParaRPr lang="es-MX" sz="28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DBAAB0-98F8-0847-EF1C-ED7AD008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76" y="964660"/>
            <a:ext cx="6699380" cy="506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0413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851C43B-93DA-3F3E-CA15-07626581B704}"/>
              </a:ext>
            </a:extLst>
          </p:cNvPr>
          <p:cNvSpPr/>
          <p:nvPr/>
        </p:nvSpPr>
        <p:spPr>
          <a:xfrm rot="10800000">
            <a:off x="11734801" y="-1"/>
            <a:ext cx="457197" cy="6400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016316-0647-CC34-ED18-D68E9036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7" y="938990"/>
            <a:ext cx="6933972" cy="531097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38D7E8E-3C1C-2462-6386-BC8CE3B59C17}"/>
              </a:ext>
            </a:extLst>
          </p:cNvPr>
          <p:cNvSpPr txBox="1"/>
          <p:nvPr/>
        </p:nvSpPr>
        <p:spPr>
          <a:xfrm>
            <a:off x="374478" y="308523"/>
            <a:ext cx="447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Planificación del proyecto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50017127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10_TF33845126.potx" id="{A6C84917-DE69-4B91-8CA2-1AF8F789DBB0}" vid="{1F0BF53B-DE5D-4D5C-BF51-CC7FCABC0D6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{1B0F3B7F-A92E-42DA-8254-C2971468427B}tf33845126_win32</Template>
  <TotalTime>811</TotalTime>
  <Words>652</Words>
  <Application>Microsoft Office PowerPoint</Application>
  <PresentationFormat>Panorámica</PresentationFormat>
  <Paragraphs>79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Bookman Old Style</vt:lpstr>
      <vt:lpstr>Calibri</vt:lpstr>
      <vt:lpstr>Franklin Gothic Book</vt:lpstr>
      <vt:lpstr>Raleway</vt:lpstr>
      <vt:lpstr>Wingdings</vt:lpstr>
      <vt:lpstr>1_RetrospectVTI</vt:lpstr>
      <vt:lpstr>Ingeniería en  software</vt:lpstr>
      <vt:lpstr>1. Nombre del proyecto:</vt:lpstr>
      <vt:lpstr>2. Descripción de la empresa y       procesos actuales </vt:lpstr>
      <vt:lpstr>3. Descripción del proyecto</vt:lpstr>
      <vt:lpstr>4. Principal problemática </vt:lpstr>
      <vt:lpstr>5. Objetivos</vt:lpstr>
      <vt:lpstr>6. 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8. Aspectos de análisis </vt:lpstr>
      <vt:lpstr>Presentación de PowerPoint</vt:lpstr>
      <vt:lpstr>Presentación de PowerPoint</vt:lpstr>
      <vt:lpstr>9. Aspectos de diseño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10. Programación    -Principales casos       de uso</vt:lpstr>
      <vt:lpstr>11. Aspectos de transición    -Diseño de       pruebas     -Manual de    usuario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BRANDON ALEXIS PRADO CASTRO</dc:creator>
  <cp:lastModifiedBy>BRANDON ALEXIS PRADO CASTRO</cp:lastModifiedBy>
  <cp:revision>6</cp:revision>
  <dcterms:created xsi:type="dcterms:W3CDTF">2022-12-07T21:21:04Z</dcterms:created>
  <dcterms:modified xsi:type="dcterms:W3CDTF">2022-12-12T05:22:45Z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